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29"/>
  </p:notesMasterIdLst>
  <p:handoutMasterIdLst>
    <p:handoutMasterId r:id="rId30"/>
  </p:handoutMasterIdLst>
  <p:sldIdLst>
    <p:sldId id="350" r:id="rId5"/>
    <p:sldId id="389" r:id="rId6"/>
    <p:sldId id="388" r:id="rId7"/>
    <p:sldId id="374" r:id="rId8"/>
    <p:sldId id="369" r:id="rId9"/>
    <p:sldId id="370" r:id="rId10"/>
    <p:sldId id="371" r:id="rId11"/>
    <p:sldId id="372" r:id="rId12"/>
    <p:sldId id="373" r:id="rId13"/>
    <p:sldId id="376" r:id="rId14"/>
    <p:sldId id="377" r:id="rId15"/>
    <p:sldId id="390" r:id="rId16"/>
    <p:sldId id="391" r:id="rId17"/>
    <p:sldId id="392" r:id="rId18"/>
    <p:sldId id="393" r:id="rId19"/>
    <p:sldId id="394" r:id="rId20"/>
    <p:sldId id="395" r:id="rId21"/>
    <p:sldId id="396" r:id="rId22"/>
    <p:sldId id="397" r:id="rId23"/>
    <p:sldId id="398" r:id="rId24"/>
    <p:sldId id="399" r:id="rId25"/>
    <p:sldId id="403" r:id="rId26"/>
    <p:sldId id="402" r:id="rId27"/>
    <p:sldId id="37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99" autoAdjust="0"/>
    <p:restoredTop sz="95226" autoAdjust="0"/>
  </p:normalViewPr>
  <p:slideViewPr>
    <p:cSldViewPr snapToGrid="0">
      <p:cViewPr varScale="1">
        <p:scale>
          <a:sx n="85" d="100"/>
          <a:sy n="85" d="100"/>
        </p:scale>
        <p:origin x="25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2/27/2023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27,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27,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27,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27,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27,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27,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27,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27,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27,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FCA8E82-58CD-E045-8B98-B7A85B79B752}" type="datetime4">
              <a:rPr lang="en-US" smtClean="0"/>
              <a:pPr/>
              <a:t>February 27, 2023</a:t>
            </a:fld>
            <a:endParaRPr lang="en-US" dirty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</p:spPr>
        <p:txBody>
          <a:bodyPr/>
          <a:lstStyle/>
          <a:p>
            <a:r>
              <a:rPr lang="en-US" dirty="0"/>
              <a:t>Analog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Automatic Solar Tracker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Group 10</a:t>
            </a: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February 27, 2023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Triangular Wave Generation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5143501" cy="2795232"/>
          </a:xfrm>
        </p:spPr>
        <p:txBody>
          <a:bodyPr/>
          <a:lstStyle/>
          <a:p>
            <a:r>
              <a:rPr lang="en-US" dirty="0"/>
              <a:t>The triangular wave form between 0-12V with 500Hz frequency is generated using the Schmitt trigger and integrator.</a:t>
            </a:r>
          </a:p>
          <a:p>
            <a:r>
              <a:rPr lang="en-US" dirty="0"/>
              <a:t>Here frequency of the waveform is adjusted by varying R</a:t>
            </a:r>
            <a:r>
              <a:rPr lang="en-US" baseline="-25000" dirty="0"/>
              <a:t>13</a:t>
            </a:r>
            <a:r>
              <a:rPr lang="en-US" dirty="0"/>
              <a:t>.</a:t>
            </a:r>
          </a:p>
          <a:p>
            <a:r>
              <a:rPr lang="en-US" dirty="0"/>
              <a:t>The threshold voltage is adjusted keeping R</a:t>
            </a:r>
            <a:r>
              <a:rPr lang="en-US" baseline="-25000" dirty="0"/>
              <a:t>2</a:t>
            </a:r>
            <a:r>
              <a:rPr lang="en-US" dirty="0"/>
              <a:t>/R</a:t>
            </a:r>
            <a:r>
              <a:rPr lang="en-US" baseline="-25000" dirty="0"/>
              <a:t>17</a:t>
            </a:r>
            <a:r>
              <a:rPr lang="en-US" dirty="0"/>
              <a:t> nearly equal to unity so that nearly 0-12V amplitude variation is possible.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February 27, 2023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5E8B42-35F2-5336-BC93-38C4CEA42124}"/>
              </a:ext>
            </a:extLst>
          </p:cNvPr>
          <p:cNvSpPr/>
          <p:nvPr/>
        </p:nvSpPr>
        <p:spPr>
          <a:xfrm>
            <a:off x="9153525" y="1905000"/>
            <a:ext cx="466725" cy="2857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9B95E7-66F5-8737-B222-65E97A91252A}"/>
              </a:ext>
            </a:extLst>
          </p:cNvPr>
          <p:cNvSpPr/>
          <p:nvPr/>
        </p:nvSpPr>
        <p:spPr>
          <a:xfrm>
            <a:off x="6401757" y="3429000"/>
            <a:ext cx="868619" cy="8740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3637B0-6366-9783-D5C4-341790BF3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862" y="1762660"/>
            <a:ext cx="6087325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827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PWM Generation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5143501" cy="2795232"/>
          </a:xfrm>
        </p:spPr>
        <p:txBody>
          <a:bodyPr/>
          <a:lstStyle/>
          <a:p>
            <a:r>
              <a:rPr lang="en-US" sz="2000" dirty="0"/>
              <a:t>PWM waves corresponding to the control signal from PID controller is created by the comparator with triangular waveform.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February 27, 2023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5E8B42-35F2-5336-BC93-38C4CEA42124}"/>
              </a:ext>
            </a:extLst>
          </p:cNvPr>
          <p:cNvSpPr/>
          <p:nvPr/>
        </p:nvSpPr>
        <p:spPr>
          <a:xfrm>
            <a:off x="9153525" y="1905000"/>
            <a:ext cx="466725" cy="2857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9B95E7-66F5-8737-B222-65E97A91252A}"/>
              </a:ext>
            </a:extLst>
          </p:cNvPr>
          <p:cNvSpPr/>
          <p:nvPr/>
        </p:nvSpPr>
        <p:spPr>
          <a:xfrm>
            <a:off x="6401757" y="3429000"/>
            <a:ext cx="868619" cy="8740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38AB11-91E7-7437-9C3D-9DB509B00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186" y="1184494"/>
            <a:ext cx="3618791" cy="43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75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Schematic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February 27, 2023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5E8B42-35F2-5336-BC93-38C4CEA42124}"/>
              </a:ext>
            </a:extLst>
          </p:cNvPr>
          <p:cNvSpPr/>
          <p:nvPr/>
        </p:nvSpPr>
        <p:spPr>
          <a:xfrm>
            <a:off x="9153525" y="1905000"/>
            <a:ext cx="466725" cy="2857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9B95E7-66F5-8737-B222-65E97A91252A}"/>
              </a:ext>
            </a:extLst>
          </p:cNvPr>
          <p:cNvSpPr/>
          <p:nvPr/>
        </p:nvSpPr>
        <p:spPr>
          <a:xfrm>
            <a:off x="6401757" y="3429000"/>
            <a:ext cx="868619" cy="8740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0202AA7B-10C7-DE76-C8D6-DD05F2985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437" y="417698"/>
            <a:ext cx="7058171" cy="564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90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PCB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February 27, 2023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5E8B42-35F2-5336-BC93-38C4CEA42124}"/>
              </a:ext>
            </a:extLst>
          </p:cNvPr>
          <p:cNvSpPr/>
          <p:nvPr/>
        </p:nvSpPr>
        <p:spPr>
          <a:xfrm>
            <a:off x="9153525" y="1905000"/>
            <a:ext cx="466725" cy="2857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9B95E7-66F5-8737-B222-65E97A91252A}"/>
              </a:ext>
            </a:extLst>
          </p:cNvPr>
          <p:cNvSpPr/>
          <p:nvPr/>
        </p:nvSpPr>
        <p:spPr>
          <a:xfrm>
            <a:off x="6401757" y="3429000"/>
            <a:ext cx="868619" cy="8740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B82C29D8-4F5E-EC73-8301-E71328A45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019" y="331744"/>
            <a:ext cx="6796222" cy="552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60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PCB</a:t>
            </a:r>
            <a:br>
              <a:rPr lang="en-US" dirty="0"/>
            </a:br>
            <a:r>
              <a:rPr lang="en-US" dirty="0"/>
              <a:t>3D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February 27, 2023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5E8B42-35F2-5336-BC93-38C4CEA42124}"/>
              </a:ext>
            </a:extLst>
          </p:cNvPr>
          <p:cNvSpPr/>
          <p:nvPr/>
        </p:nvSpPr>
        <p:spPr>
          <a:xfrm>
            <a:off x="9153525" y="1905000"/>
            <a:ext cx="466725" cy="2857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9B95E7-66F5-8737-B222-65E97A91252A}"/>
              </a:ext>
            </a:extLst>
          </p:cNvPr>
          <p:cNvSpPr/>
          <p:nvPr/>
        </p:nvSpPr>
        <p:spPr>
          <a:xfrm>
            <a:off x="6401757" y="3429000"/>
            <a:ext cx="868619" cy="8740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70A1EA-7DE6-AF3C-3922-F4726A2B8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959" y="529106"/>
            <a:ext cx="6456013" cy="568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27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PCB</a:t>
            </a:r>
            <a:br>
              <a:rPr lang="en-US" dirty="0"/>
            </a:br>
            <a:r>
              <a:rPr lang="en-US" dirty="0"/>
              <a:t>Top Layer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February 27, 2023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5E8B42-35F2-5336-BC93-38C4CEA42124}"/>
              </a:ext>
            </a:extLst>
          </p:cNvPr>
          <p:cNvSpPr/>
          <p:nvPr/>
        </p:nvSpPr>
        <p:spPr>
          <a:xfrm>
            <a:off x="9153525" y="1905000"/>
            <a:ext cx="466725" cy="2857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9B95E7-66F5-8737-B222-65E97A91252A}"/>
              </a:ext>
            </a:extLst>
          </p:cNvPr>
          <p:cNvSpPr/>
          <p:nvPr/>
        </p:nvSpPr>
        <p:spPr>
          <a:xfrm>
            <a:off x="6401757" y="3429000"/>
            <a:ext cx="868619" cy="8740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FA8881-E480-14A9-FC0D-C1B745622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752" y="697152"/>
            <a:ext cx="6758641" cy="546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04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381" y="1193213"/>
            <a:ext cx="4941477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PCB</a:t>
            </a:r>
            <a:br>
              <a:rPr lang="en-US" dirty="0"/>
            </a:br>
            <a:r>
              <a:rPr lang="en-US" dirty="0"/>
              <a:t>Bottom </a:t>
            </a:r>
            <a:br>
              <a:rPr lang="en-US" dirty="0"/>
            </a:br>
            <a:r>
              <a:rPr lang="en-US" dirty="0"/>
              <a:t>Layer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February 27, 2023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5E8B42-35F2-5336-BC93-38C4CEA42124}"/>
              </a:ext>
            </a:extLst>
          </p:cNvPr>
          <p:cNvSpPr/>
          <p:nvPr/>
        </p:nvSpPr>
        <p:spPr>
          <a:xfrm>
            <a:off x="9153525" y="1905000"/>
            <a:ext cx="466725" cy="2857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9B95E7-66F5-8737-B222-65E97A91252A}"/>
              </a:ext>
            </a:extLst>
          </p:cNvPr>
          <p:cNvSpPr/>
          <p:nvPr/>
        </p:nvSpPr>
        <p:spPr>
          <a:xfrm>
            <a:off x="6401757" y="3429000"/>
            <a:ext cx="868619" cy="8740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C99AE1-EECC-833E-1791-E6BC77C34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504" y="497072"/>
            <a:ext cx="6562538" cy="531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271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PCB</a:t>
            </a:r>
            <a:br>
              <a:rPr lang="en-US" dirty="0"/>
            </a:br>
            <a:r>
              <a:rPr lang="en-US" dirty="0"/>
              <a:t>Layer 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February 27, 2023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5E8B42-35F2-5336-BC93-38C4CEA42124}"/>
              </a:ext>
            </a:extLst>
          </p:cNvPr>
          <p:cNvSpPr/>
          <p:nvPr/>
        </p:nvSpPr>
        <p:spPr>
          <a:xfrm>
            <a:off x="9153525" y="1905000"/>
            <a:ext cx="466725" cy="2857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9B95E7-66F5-8737-B222-65E97A91252A}"/>
              </a:ext>
            </a:extLst>
          </p:cNvPr>
          <p:cNvSpPr/>
          <p:nvPr/>
        </p:nvSpPr>
        <p:spPr>
          <a:xfrm>
            <a:off x="6401757" y="3429000"/>
            <a:ext cx="868619" cy="8740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6DE2C3A-C274-434F-6AF6-DCF236E80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585" y="622688"/>
            <a:ext cx="6299582" cy="510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51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PCB</a:t>
            </a:r>
            <a:br>
              <a:rPr lang="en-US" dirty="0"/>
            </a:br>
            <a:r>
              <a:rPr lang="en-US" dirty="0"/>
              <a:t>Layer 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February 27, 2023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5E8B42-35F2-5336-BC93-38C4CEA42124}"/>
              </a:ext>
            </a:extLst>
          </p:cNvPr>
          <p:cNvSpPr/>
          <p:nvPr/>
        </p:nvSpPr>
        <p:spPr>
          <a:xfrm>
            <a:off x="9153525" y="1905000"/>
            <a:ext cx="466725" cy="2857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9B95E7-66F5-8737-B222-65E97A91252A}"/>
              </a:ext>
            </a:extLst>
          </p:cNvPr>
          <p:cNvSpPr/>
          <p:nvPr/>
        </p:nvSpPr>
        <p:spPr>
          <a:xfrm>
            <a:off x="6401757" y="3429000"/>
            <a:ext cx="868619" cy="8740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D8D2E6-4127-8CEF-2260-4403C626C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956" y="452033"/>
            <a:ext cx="6625784" cy="538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70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Enclosure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February 27, 2023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5E8B42-35F2-5336-BC93-38C4CEA42124}"/>
              </a:ext>
            </a:extLst>
          </p:cNvPr>
          <p:cNvSpPr/>
          <p:nvPr/>
        </p:nvSpPr>
        <p:spPr>
          <a:xfrm>
            <a:off x="9153525" y="1905000"/>
            <a:ext cx="466725" cy="2857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9B95E7-66F5-8737-B222-65E97A91252A}"/>
              </a:ext>
            </a:extLst>
          </p:cNvPr>
          <p:cNvSpPr/>
          <p:nvPr/>
        </p:nvSpPr>
        <p:spPr>
          <a:xfrm>
            <a:off x="6401757" y="3429000"/>
            <a:ext cx="868619" cy="8740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769CC0-AEDE-970F-FB77-B83CCAC90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129" y="667567"/>
            <a:ext cx="5924493" cy="514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54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1B7BD-14B1-E485-436A-ABD39E65F8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4547" y="167951"/>
            <a:ext cx="5202905" cy="1120266"/>
          </a:xfrm>
        </p:spPr>
        <p:txBody>
          <a:bodyPr/>
          <a:lstStyle/>
          <a:p>
            <a:r>
              <a:rPr lang="en-US" sz="4400" dirty="0"/>
              <a:t>Block Diagram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F02A076-D381-329F-658E-6A7CC4E52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716" y="1695523"/>
            <a:ext cx="6780568" cy="4630631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64049E59-174E-CDAE-C988-9200684C7FD2}"/>
              </a:ext>
            </a:extLst>
          </p:cNvPr>
          <p:cNvCxnSpPr/>
          <p:nvPr/>
        </p:nvCxnSpPr>
        <p:spPr>
          <a:xfrm flipV="1">
            <a:off x="6904653" y="2407298"/>
            <a:ext cx="914400" cy="63448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86F2846-F36E-ECAC-5463-D1A6D8155B73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21290" y="3545632"/>
            <a:ext cx="793102" cy="46520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7EF27A03-766A-85BA-996C-BD16751A680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31632" y="3732244"/>
            <a:ext cx="1362274" cy="119432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11FA987-254A-EA24-FA1B-5A6E47E5A8FF}"/>
              </a:ext>
            </a:extLst>
          </p:cNvPr>
          <p:cNvCxnSpPr/>
          <p:nvPr/>
        </p:nvCxnSpPr>
        <p:spPr>
          <a:xfrm>
            <a:off x="5682343" y="3648267"/>
            <a:ext cx="0" cy="151156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FB15F07-46B9-81DB-E34F-8044F26321F7}"/>
              </a:ext>
            </a:extLst>
          </p:cNvPr>
          <p:cNvCxnSpPr/>
          <p:nvPr/>
        </p:nvCxnSpPr>
        <p:spPr>
          <a:xfrm flipH="1">
            <a:off x="4525348" y="5169159"/>
            <a:ext cx="114766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229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Enclosure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February 27, 2023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5E8B42-35F2-5336-BC93-38C4CEA42124}"/>
              </a:ext>
            </a:extLst>
          </p:cNvPr>
          <p:cNvSpPr/>
          <p:nvPr/>
        </p:nvSpPr>
        <p:spPr>
          <a:xfrm>
            <a:off x="9153525" y="1905000"/>
            <a:ext cx="466725" cy="2857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9B95E7-66F5-8737-B222-65E97A91252A}"/>
              </a:ext>
            </a:extLst>
          </p:cNvPr>
          <p:cNvSpPr/>
          <p:nvPr/>
        </p:nvSpPr>
        <p:spPr>
          <a:xfrm>
            <a:off x="6401757" y="3429000"/>
            <a:ext cx="868619" cy="8740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FA07B8-FE3D-BD08-0FAF-652318B77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175" y="661956"/>
            <a:ext cx="6110401" cy="520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45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487" y="421162"/>
            <a:ext cx="4941477" cy="610863"/>
          </a:xfrm>
        </p:spPr>
        <p:txBody>
          <a:bodyPr>
            <a:normAutofit/>
          </a:bodyPr>
          <a:lstStyle/>
          <a:p>
            <a:r>
              <a:rPr lang="en-US" dirty="0"/>
              <a:t>While Tuning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February 27, 2023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5E8B42-35F2-5336-BC93-38C4CEA42124}"/>
              </a:ext>
            </a:extLst>
          </p:cNvPr>
          <p:cNvSpPr/>
          <p:nvPr/>
        </p:nvSpPr>
        <p:spPr>
          <a:xfrm>
            <a:off x="9153525" y="1905000"/>
            <a:ext cx="466725" cy="2857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9B95E7-66F5-8737-B222-65E97A91252A}"/>
              </a:ext>
            </a:extLst>
          </p:cNvPr>
          <p:cNvSpPr/>
          <p:nvPr/>
        </p:nvSpPr>
        <p:spPr>
          <a:xfrm>
            <a:off x="6401757" y="3429000"/>
            <a:ext cx="868619" cy="8740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2" name="video">
            <a:hlinkClick r:id="" action="ppaction://media"/>
            <a:extLst>
              <a:ext uri="{FF2B5EF4-FFF2-40B4-BE49-F238E27FC236}">
                <a16:creationId xmlns:a16="http://schemas.microsoft.com/office/drawing/2014/main" id="{79D22A1C-2432-BB25-14C2-AC3CEA962C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3799" y="1220708"/>
            <a:ext cx="9801194" cy="554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0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8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487" y="421162"/>
            <a:ext cx="4941477" cy="610863"/>
          </a:xfrm>
        </p:spPr>
        <p:txBody>
          <a:bodyPr>
            <a:normAutofit/>
          </a:bodyPr>
          <a:lstStyle/>
          <a:p>
            <a:r>
              <a:rPr lang="en-US" dirty="0"/>
              <a:t>While Tuning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February 27, 2023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5E8B42-35F2-5336-BC93-38C4CEA42124}"/>
              </a:ext>
            </a:extLst>
          </p:cNvPr>
          <p:cNvSpPr/>
          <p:nvPr/>
        </p:nvSpPr>
        <p:spPr>
          <a:xfrm>
            <a:off x="9153525" y="1905000"/>
            <a:ext cx="466725" cy="2857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9B95E7-66F5-8737-B222-65E97A91252A}"/>
              </a:ext>
            </a:extLst>
          </p:cNvPr>
          <p:cNvSpPr/>
          <p:nvPr/>
        </p:nvSpPr>
        <p:spPr>
          <a:xfrm>
            <a:off x="6401757" y="3429000"/>
            <a:ext cx="868619" cy="8740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4" name="tuning">
            <a:hlinkClick r:id="" action="ppaction://media"/>
            <a:extLst>
              <a:ext uri="{FF2B5EF4-FFF2-40B4-BE49-F238E27FC236}">
                <a16:creationId xmlns:a16="http://schemas.microsoft.com/office/drawing/2014/main" id="{B4A4C5F6-FB8E-D7F1-A9E2-356221C868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3170" y="1293988"/>
            <a:ext cx="9543161" cy="540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50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Future Works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87634" y="2463268"/>
            <a:ext cx="9964586" cy="326435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MORE TUNING!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As the systems only draws around 1.4 W, the system can be developed </a:t>
            </a:r>
            <a:br>
              <a:rPr lang="en-US" sz="2000" dirty="0"/>
            </a:br>
            <a:r>
              <a:rPr lang="en-US" sz="2000" dirty="0"/>
              <a:t>to be powered by a solar panel.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To include a motor driver with a higher current capability.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Buck converter. To reduce power wastage.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February 27,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319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741333"/>
            <a:ext cx="5491571" cy="1514019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77025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Parameters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87634" y="2463268"/>
            <a:ext cx="9964586" cy="2795232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sz="1800" dirty="0"/>
              <a:t>Reference Voltage – 12V</a:t>
            </a:r>
          </a:p>
          <a:p>
            <a:pPr marL="342900" indent="-342900">
              <a:buAutoNum type="arabicPeriod"/>
            </a:pPr>
            <a:r>
              <a:rPr lang="en-US" sz="1800" dirty="0"/>
              <a:t>Light Sensor – 12mm LDR	Dark Resistance: 1M</a:t>
            </a:r>
            <a:r>
              <a:rPr lang="el-GR" sz="1800" dirty="0"/>
              <a:t>Ω</a:t>
            </a:r>
            <a:r>
              <a:rPr lang="en-US" sz="1800" dirty="0"/>
              <a:t>	Light Resistance: 5-10 K</a:t>
            </a:r>
            <a:r>
              <a:rPr lang="el-GR" sz="1800" dirty="0"/>
              <a:t>Ω</a:t>
            </a: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OPAMPs - UA741CP, LMC660CN, TLC372CP</a:t>
            </a:r>
          </a:p>
          <a:p>
            <a:pPr marL="342900" indent="-342900">
              <a:buAutoNum type="arabicPeriod"/>
            </a:pPr>
            <a:r>
              <a:rPr lang="en-US" sz="1800" dirty="0"/>
              <a:t>Motor Driver - L298N</a:t>
            </a:r>
          </a:p>
          <a:p>
            <a:pPr marL="342900" indent="-342900">
              <a:buAutoNum type="arabicPeriod"/>
            </a:pPr>
            <a:r>
              <a:rPr lang="en-US" sz="1800" dirty="0"/>
              <a:t>Motor – RK-370CA-18260 DC Motor</a:t>
            </a:r>
          </a:p>
          <a:p>
            <a:pPr marL="342900" indent="-342900">
              <a:buAutoNum type="arabicPeriod"/>
            </a:pPr>
            <a:r>
              <a:rPr lang="en-US" sz="1800" dirty="0"/>
              <a:t>Motor Stall Current 300 mA</a:t>
            </a:r>
          </a:p>
          <a:p>
            <a:pPr marL="342900" indent="-342900">
              <a:buAutoNum type="arabicPeriod"/>
            </a:pPr>
            <a:r>
              <a:rPr lang="en-US" sz="1800" dirty="0"/>
              <a:t>PCB - 4 Layer, Manufactured and imported from JLC PCB (China)</a:t>
            </a:r>
          </a:p>
          <a:p>
            <a:pPr marL="342900" indent="-342900">
              <a:buAutoNum type="arabicPeriod"/>
            </a:pPr>
            <a:r>
              <a:rPr lang="en-US" sz="1800" dirty="0"/>
              <a:t>Enclosure Material - Wood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February 27,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781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Differential Amplifier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9964586" cy="2795232"/>
          </a:xfrm>
        </p:spPr>
        <p:txBody>
          <a:bodyPr/>
          <a:lstStyle/>
          <a:p>
            <a:r>
              <a:rPr lang="en-US" sz="1800" dirty="0"/>
              <a:t>Here the differential voltage between the input</a:t>
            </a:r>
          </a:p>
          <a:p>
            <a:r>
              <a:rPr lang="en-US" sz="1800" dirty="0"/>
              <a:t>voltage and set point voltage(6V) is being amplified.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February 27, 2023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5E8B42-35F2-5336-BC93-38C4CEA42124}"/>
              </a:ext>
            </a:extLst>
          </p:cNvPr>
          <p:cNvSpPr/>
          <p:nvPr/>
        </p:nvSpPr>
        <p:spPr>
          <a:xfrm>
            <a:off x="9153525" y="1905000"/>
            <a:ext cx="466725" cy="2857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4E548C-E527-7D0A-157D-D9C51B91D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757" y="1060158"/>
            <a:ext cx="3692501" cy="49876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C9B95E7-66F5-8737-B222-65E97A91252A}"/>
              </a:ext>
            </a:extLst>
          </p:cNvPr>
          <p:cNvSpPr/>
          <p:nvPr/>
        </p:nvSpPr>
        <p:spPr>
          <a:xfrm>
            <a:off x="6401757" y="3429000"/>
            <a:ext cx="868619" cy="8740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716738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PID Controller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A17F80A9-6337-524E-AC61-32C5AFEE8E6D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952499" y="2289363"/>
                <a:ext cx="9964586" cy="2795232"/>
              </a:xfrm>
            </p:spPr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	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V</a:t>
                </a:r>
                <a:r>
                  <a:rPr lang="en-US" sz="24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</a:t>
                </a:r>
              </a:p>
              <a:p>
                <a:r>
                  <a:rPr lang="en-US" sz="2000" dirty="0"/>
                  <a:t>	</a:t>
                </a:r>
                <a:r>
                  <a:rPr lang="en-US" sz="2000" b="1" dirty="0"/>
                  <a:t>Proportional</a:t>
                </a:r>
                <a:r>
                  <a:rPr lang="en-US" sz="2000" dirty="0"/>
                  <a:t> gain, </a:t>
                </a:r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K</a:t>
                </a:r>
                <a:r>
                  <a:rPr lang="en-US" sz="28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r>
                          <a:rPr lang="en-US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A17F80A9-6337-524E-AC61-32C5AFEE8E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952499" y="2289363"/>
                <a:ext cx="9964586" cy="279523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February 27, 2023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26B055-C2CB-C8FD-B473-387F6BF21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792" y="1184494"/>
            <a:ext cx="4725914" cy="424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PID Controller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A17F80A9-6337-524E-AC61-32C5AFEE8E6D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952499" y="2289363"/>
                <a:ext cx="9964586" cy="2795232"/>
              </a:xfrm>
            </p:spPr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	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RC</m:t>
                        </m:r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  <m:r>
                          <m:rPr>
                            <m:sty m:val="p"/>
                          </m:rPr>
                          <a:rPr lang="en-US" sz="2400" b="0" i="0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in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dt</m:t>
                        </m:r>
                      </m:e>
                    </m:nary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	</a:t>
                </a:r>
                <a:r>
                  <a:rPr lang="en-US" sz="2400" b="1" dirty="0"/>
                  <a:t>Integral</a:t>
                </a:r>
                <a:r>
                  <a:rPr lang="en-US" sz="2400" dirty="0"/>
                  <a:t> gain, 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K</a:t>
                </a:r>
                <a:r>
                  <a:rPr lang="en-US" sz="24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  <a:r>
                  <a:rPr lang="en-US" sz="2400" dirty="0"/>
                  <a:t> 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RC</m:t>
                        </m:r>
                      </m:den>
                    </m:f>
                  </m:oMath>
                </a14:m>
                <a:endParaRPr lang="en-US" sz="2400" dirty="0"/>
              </a:p>
              <a:p>
                <a:r>
                  <a:rPr lang="en-US" dirty="0"/>
                  <a:t>Here 1 M</a:t>
                </a:r>
                <a:r>
                  <a:rPr lang="el-GR" dirty="0"/>
                  <a:t>Ω</a:t>
                </a:r>
                <a:r>
                  <a:rPr lang="en-US" dirty="0"/>
                  <a:t> resistor is used to avoid the integrator being saturated</a:t>
                </a:r>
              </a:p>
              <a:p>
                <a:r>
                  <a:rPr lang="en-US" dirty="0"/>
                  <a:t> by the input offset voltage.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A17F80A9-6337-524E-AC61-32C5AFEE8E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952499" y="2289363"/>
                <a:ext cx="9964586" cy="2795232"/>
              </a:xfrm>
              <a:blipFill>
                <a:blip r:embed="rId2"/>
                <a:stretch>
                  <a:fillRect l="-12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February 27, 2023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BFD03E-4A2C-3095-01E8-52B939E1D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057" y="879063"/>
            <a:ext cx="3533773" cy="44131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E5E8B42-35F2-5336-BC93-38C4CEA42124}"/>
              </a:ext>
            </a:extLst>
          </p:cNvPr>
          <p:cNvSpPr/>
          <p:nvPr/>
        </p:nvSpPr>
        <p:spPr>
          <a:xfrm>
            <a:off x="9153525" y="1905000"/>
            <a:ext cx="466725" cy="2857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75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PID Controller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A17F80A9-6337-524E-AC61-32C5AFEE8E6D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952499" y="2289363"/>
                <a:ext cx="9964586" cy="2795232"/>
              </a:xfrm>
            </p:spPr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	</a:t>
                </a:r>
                <a:r>
                  <a:rPr lang="en-US" sz="2400" dirty="0"/>
                  <a:t>V</a:t>
                </a:r>
                <a:r>
                  <a:rPr lang="en-US" sz="2400" baseline="-25000" dirty="0"/>
                  <a:t>o</a:t>
                </a:r>
                <a:r>
                  <a:rPr lang="en-US" sz="2400" dirty="0"/>
                  <a:t>= (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)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baseline="-25000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sz="2400" dirty="0"/>
              </a:p>
              <a:p>
                <a:r>
                  <a:rPr lang="en-US" sz="2400" dirty="0"/>
                  <a:t>	</a:t>
                </a:r>
                <a:r>
                  <a:rPr lang="en-US" sz="2400" b="1" dirty="0"/>
                  <a:t>Derivative</a:t>
                </a:r>
                <a:r>
                  <a:rPr lang="en-US" sz="2400" dirty="0"/>
                  <a:t> gain, K</a:t>
                </a:r>
                <a:r>
                  <a:rPr lang="en-US" sz="2400" baseline="-25000" dirty="0"/>
                  <a:t>d</a:t>
                </a:r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C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A17F80A9-6337-524E-AC61-32C5AFEE8E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952499" y="2289363"/>
                <a:ext cx="9964586" cy="279523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February 27, 2023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5E8B42-35F2-5336-BC93-38C4CEA42124}"/>
              </a:ext>
            </a:extLst>
          </p:cNvPr>
          <p:cNvSpPr/>
          <p:nvPr/>
        </p:nvSpPr>
        <p:spPr>
          <a:xfrm>
            <a:off x="9153525" y="1905000"/>
            <a:ext cx="466725" cy="2857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DEC7FF-C04F-08EF-D3DD-9C1A3E917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772" y="1489926"/>
            <a:ext cx="3862004" cy="418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87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Weighted Summing Amplifier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9964586" cy="279523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P,I,D controller outputs are weighted and summed by this.</a:t>
            </a:r>
          </a:p>
          <a:p>
            <a:r>
              <a:rPr lang="en-US" dirty="0"/>
              <a:t>Here, larger resistors are used for I and d controllers as </a:t>
            </a:r>
          </a:p>
          <a:p>
            <a:r>
              <a:rPr lang="en-US" dirty="0"/>
              <a:t>their effect needs to be reduced appropriately for the smooth</a:t>
            </a:r>
          </a:p>
          <a:p>
            <a:r>
              <a:rPr lang="en-US" dirty="0"/>
              <a:t>operation of PID controller.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February 27, 2023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5E8B42-35F2-5336-BC93-38C4CEA42124}"/>
              </a:ext>
            </a:extLst>
          </p:cNvPr>
          <p:cNvSpPr/>
          <p:nvPr/>
        </p:nvSpPr>
        <p:spPr>
          <a:xfrm>
            <a:off x="9153525" y="1905000"/>
            <a:ext cx="466725" cy="2857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C944E5-B210-8EDF-17F8-77671F992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078" y="557394"/>
            <a:ext cx="3648584" cy="542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01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Voltage Buffers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9964586" cy="279523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Voltage buffers are used in our circuit to isolate the input</a:t>
            </a:r>
          </a:p>
          <a:p>
            <a:r>
              <a:rPr lang="en-US" dirty="0"/>
              <a:t>stage from output stage. We have used a OpAmp with higher</a:t>
            </a:r>
          </a:p>
          <a:p>
            <a:r>
              <a:rPr lang="en-US" dirty="0"/>
              <a:t>Input impedance.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February 27, 2023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5E8B42-35F2-5336-BC93-38C4CEA42124}"/>
              </a:ext>
            </a:extLst>
          </p:cNvPr>
          <p:cNvSpPr/>
          <p:nvPr/>
        </p:nvSpPr>
        <p:spPr>
          <a:xfrm>
            <a:off x="9153525" y="1905000"/>
            <a:ext cx="466725" cy="2857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F39BC1-0FD2-9EFE-700D-5BB359EAE9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3"/>
          <a:stretch/>
        </p:blipFill>
        <p:spPr>
          <a:xfrm>
            <a:off x="6391835" y="1280122"/>
            <a:ext cx="3917576" cy="429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29308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C_Win32_MW_JS_SL_v2.potx" id="{230A82CA-9023-4220-9E5B-0E652CF31B20}" vid="{96196EC2-C392-482E-BF29-9BD12A626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9EC1AB0-9704-404D-B6D3-819D938AC55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annual presentation</Template>
  <TotalTime>583</TotalTime>
  <Words>430</Words>
  <Application>Microsoft Office PowerPoint</Application>
  <PresentationFormat>Widescreen</PresentationFormat>
  <Paragraphs>107</Paragraphs>
  <Slides>24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Cambria Math</vt:lpstr>
      <vt:lpstr>Franklin Gothic Book</vt:lpstr>
      <vt:lpstr>Franklin Gothic Demi</vt:lpstr>
      <vt:lpstr>Wingdings</vt:lpstr>
      <vt:lpstr>Theme1</vt:lpstr>
      <vt:lpstr>Analog Project</vt:lpstr>
      <vt:lpstr>Block Diagram</vt:lpstr>
      <vt:lpstr>Design Parameters</vt:lpstr>
      <vt:lpstr>Differential Amplifier </vt:lpstr>
      <vt:lpstr>PID Controller</vt:lpstr>
      <vt:lpstr>PID Controller</vt:lpstr>
      <vt:lpstr>PID Controller</vt:lpstr>
      <vt:lpstr>Weighted Summing Amplifier</vt:lpstr>
      <vt:lpstr>Voltage Buffers</vt:lpstr>
      <vt:lpstr>Triangular Wave Generation</vt:lpstr>
      <vt:lpstr>PWM Generation</vt:lpstr>
      <vt:lpstr>Schematic </vt:lpstr>
      <vt:lpstr>PCB</vt:lpstr>
      <vt:lpstr>PCB 3D</vt:lpstr>
      <vt:lpstr>PCB Top Layer</vt:lpstr>
      <vt:lpstr>PCB Bottom  Layer</vt:lpstr>
      <vt:lpstr>PCB Layer 1</vt:lpstr>
      <vt:lpstr>PCB Layer 2</vt:lpstr>
      <vt:lpstr>Enclosure</vt:lpstr>
      <vt:lpstr>Enclosure</vt:lpstr>
      <vt:lpstr>While Tuning</vt:lpstr>
      <vt:lpstr>While Tuning</vt:lpstr>
      <vt:lpstr>Future Works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Analog Project</dc:title>
  <dc:creator>Kalinga Bandara</dc:creator>
  <cp:lastModifiedBy>Lasitha Thilakarathne</cp:lastModifiedBy>
  <cp:revision>6</cp:revision>
  <dcterms:created xsi:type="dcterms:W3CDTF">2023-01-02T14:09:09Z</dcterms:created>
  <dcterms:modified xsi:type="dcterms:W3CDTF">2023-02-27T06:13:56Z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